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</p:embeddedFont>
    <p:embeddedFont>
      <p:font typeface="Roboto Slab" pitchFamily="2" charset="0"/>
      <p:regular r:id="rId15"/>
    </p:embeddedFont>
    <p:embeddedFont>
      <p:font typeface="Roboto Slab Light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036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8289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Vodafone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customer attrition patterns to drive data-driven retention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56273"/>
            <a:ext cx="1423035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24257"/>
            <a:ext cx="11508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73242"/>
            <a:ext cx="75766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56234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20273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1864"/>
            <a:ext cx="4196358" cy="12192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222183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755761" y="239232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051084" y="3129320"/>
            <a:ext cx="2945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Onboarding Programs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51084" y="361973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first-year customers with engagement initiatives to reduce early churn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256234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20273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531864"/>
            <a:ext cx="4196358" cy="12192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222183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78933" y="239232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5474256" y="3129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Contract Incentives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5474256" y="361973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discounts and bundles to move customers to longer-term plans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9640133" y="256234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202733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531864"/>
            <a:ext cx="4196358" cy="121920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222183"/>
            <a:ext cx="680442" cy="68044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1602105" y="239232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3"/>
          <p:cNvSpPr/>
          <p:nvPr/>
        </p:nvSpPr>
        <p:spPr>
          <a:xfrm>
            <a:off x="9897427" y="3129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Pricing Optimization</a:t>
            </a:r>
            <a:endParaRPr lang="en-US" sz="2200" dirty="0"/>
          </a:p>
        </p:txBody>
      </p:sp>
      <p:sp>
        <p:nvSpPr>
          <p:cNvPr id="22" name="Text 14"/>
          <p:cNvSpPr/>
          <p:nvPr/>
        </p:nvSpPr>
        <p:spPr>
          <a:xfrm>
            <a:off x="9897427" y="361973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high monthly charge plans to reduce price-sensitive churn</a:t>
            </a:r>
            <a:endParaRPr lang="en-US" sz="1750" dirty="0"/>
          </a:p>
        </p:txBody>
      </p:sp>
      <p:sp>
        <p:nvSpPr>
          <p:cNvPr id="23" name="Shape 15"/>
          <p:cNvSpPr/>
          <p:nvPr/>
        </p:nvSpPr>
        <p:spPr>
          <a:xfrm>
            <a:off x="793790" y="553271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02235"/>
            <a:ext cx="6407944" cy="121920"/>
          </a:xfrm>
          <a:prstGeom prst="rect">
            <a:avLst/>
          </a:prstGeom>
        </p:spPr>
      </p:pic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192554"/>
            <a:ext cx="680442" cy="680442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3861614" y="536269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00" dirty="0"/>
          </a:p>
        </p:txBody>
      </p:sp>
      <p:sp>
        <p:nvSpPr>
          <p:cNvPr id="27" name="Text 17"/>
          <p:cNvSpPr/>
          <p:nvPr/>
        </p:nvSpPr>
        <p:spPr>
          <a:xfrm>
            <a:off x="1051084" y="6099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Payment Migration</a:t>
            </a:r>
            <a:endParaRPr lang="en-US" sz="2200" dirty="0"/>
          </a:p>
        </p:txBody>
      </p:sp>
      <p:sp>
        <p:nvSpPr>
          <p:cNvPr id="28" name="Text 18"/>
          <p:cNvSpPr/>
          <p:nvPr/>
        </p:nvSpPr>
        <p:spPr>
          <a:xfrm>
            <a:off x="1051084" y="659010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automatic payment methods to electronic check users</a:t>
            </a:r>
            <a:endParaRPr lang="en-US" sz="1750" dirty="0"/>
          </a:p>
        </p:txBody>
      </p:sp>
      <p:sp>
        <p:nvSpPr>
          <p:cNvPr id="29" name="Shape 19"/>
          <p:cNvSpPr/>
          <p:nvPr/>
        </p:nvSpPr>
        <p:spPr>
          <a:xfrm>
            <a:off x="7428548" y="553271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502235"/>
            <a:ext cx="6407944" cy="121920"/>
          </a:xfrm>
          <a:prstGeom prst="rect">
            <a:avLst/>
          </a:prstGeom>
        </p:spPr>
      </p:pic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5192554"/>
            <a:ext cx="680442" cy="680442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10496371" y="536269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100" dirty="0"/>
          </a:p>
        </p:txBody>
      </p:sp>
      <p:sp>
        <p:nvSpPr>
          <p:cNvPr id="33" name="Text 21"/>
          <p:cNvSpPr/>
          <p:nvPr/>
        </p:nvSpPr>
        <p:spPr>
          <a:xfrm>
            <a:off x="7685842" y="6099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Support Excellence</a:t>
            </a:r>
            <a:endParaRPr lang="en-US" sz="2200" dirty="0"/>
          </a:p>
        </p:txBody>
      </p:sp>
      <p:sp>
        <p:nvSpPr>
          <p:cNvPr id="34" name="Text 22"/>
          <p:cNvSpPr/>
          <p:nvPr/>
        </p:nvSpPr>
        <p:spPr>
          <a:xfrm>
            <a:off x="7685842" y="659010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technical support quality and response times</a:t>
            </a:r>
            <a:endParaRPr lang="en-US" sz="175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DD1960F-8751-DE4B-0FBD-6149D1216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8271" y="7603688"/>
            <a:ext cx="2247900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578644"/>
            <a:ext cx="5261372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1" y="1788557"/>
            <a:ext cx="11106745" cy="61160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364283" y="1741170"/>
            <a:ext cx="153721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831DF-AE90-10D0-3B19-FD999D5CE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718" y="7628335"/>
            <a:ext cx="2247900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281476"/>
            <a:ext cx="1971437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2349460"/>
            <a:ext cx="16992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798445"/>
            <a:ext cx="72832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Analyzing Customer Churn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074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65534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churn patterns and high-risk customer segments to support retention strategies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074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65534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6,441 customers across 23 features including demographics, services, billing, and support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84233"/>
            <a:ext cx="1940600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52218"/>
            <a:ext cx="166842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PREPARATION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01203"/>
            <a:ext cx="58857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Ensuring Data Quality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0501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05188"/>
            <a:ext cx="6407944" cy="304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579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Initial Inspection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06991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Reviewed dataset structure and content across all 23 columns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28548" y="30501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405188"/>
            <a:ext cx="6408063" cy="304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28548" y="3579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28548" y="406991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Cleaned categorical text columns, removed leading/trailing spaces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51925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24976"/>
            <a:ext cx="6407944" cy="3048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3790" y="572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Handling Blanks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621232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Categorized unknown values, treated blanks as non-usage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428548" y="51925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524976"/>
            <a:ext cx="6408063" cy="3048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428548" y="572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428548" y="621232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churn_flag and tenure_group for enhanced analysis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E5A62D-1459-E8C6-BB31-4E62D0C3E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0145" y="7650797"/>
            <a:ext cx="2248214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743664"/>
            <a:ext cx="1343025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811649"/>
            <a:ext cx="10708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FINDING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60634"/>
            <a:ext cx="6743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Overall Churn Landscape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6,441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793790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dataset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407093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4,730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3407093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Retained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407093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staying with Vodafone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20395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1,711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6020395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Churned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020395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who discontinued service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407093" y="523791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27%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3407093" y="62697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Churn Rate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3407093" y="676013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Overall attrition percentage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729978"/>
            <a:ext cx="1649730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797963"/>
            <a:ext cx="13775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2469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Who's Leaving?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295888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522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Senior Citizens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013121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churn rate compared to non-senior customers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29588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0" name="Text 7"/>
          <p:cNvSpPr/>
          <p:nvPr/>
        </p:nvSpPr>
        <p:spPr>
          <a:xfrm>
            <a:off x="4912162" y="3522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 Dependents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2162" y="401312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Significantly higher churn than customers with dependents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9255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5419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Family Households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590978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Stronger retention among family-oriented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400" y="419100"/>
            <a:ext cx="1385173" cy="286464"/>
          </a:xfrm>
          <a:prstGeom prst="roundRect">
            <a:avLst>
              <a:gd name="adj" fmla="val 6385"/>
            </a:avLst>
          </a:prstGeom>
          <a:solidFill>
            <a:srgbClr val="082545"/>
          </a:solidFill>
          <a:ln/>
        </p:spPr>
      </p:sp>
      <p:sp>
        <p:nvSpPr>
          <p:cNvPr id="3" name="Text 1"/>
          <p:cNvSpPr/>
          <p:nvPr/>
        </p:nvSpPr>
        <p:spPr>
          <a:xfrm>
            <a:off x="624840" y="464820"/>
            <a:ext cx="1202293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CONTRACT ANALYSIS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533400" y="766524"/>
            <a:ext cx="3880366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Contract Type Impact</a:t>
            </a:r>
            <a:endParaRPr lang="en-US" sz="3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65633"/>
            <a:ext cx="13563600" cy="73014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3400" y="9238536"/>
            <a:ext cx="13563600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Month-to-month contracts show significantly higher churn compared to two-year contracts.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99FF6A-C414-3A8C-622A-85ABB6AD4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202" y="7580219"/>
            <a:ext cx="2048161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9586" y="392668"/>
            <a:ext cx="1357074" cy="268129"/>
          </a:xfrm>
          <a:prstGeom prst="roundRect">
            <a:avLst>
              <a:gd name="adj" fmla="val 6389"/>
            </a:avLst>
          </a:prstGeom>
          <a:solidFill>
            <a:srgbClr val="082545"/>
          </a:solidFill>
          <a:ln/>
        </p:spPr>
      </p:sp>
      <p:sp>
        <p:nvSpPr>
          <p:cNvPr id="3" name="Text 1"/>
          <p:cNvSpPr/>
          <p:nvPr/>
        </p:nvSpPr>
        <p:spPr>
          <a:xfrm>
            <a:off x="585192" y="435412"/>
            <a:ext cx="1185863" cy="182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LIFECYCLE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499586" y="717828"/>
            <a:ext cx="3568898" cy="446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Tenure Matters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2984778" y="2305764"/>
            <a:ext cx="175581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49%</a:t>
            </a:r>
            <a:endParaRPr lang="en-US" sz="2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35" y="1413629"/>
            <a:ext cx="2141339" cy="21413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970609" y="3733324"/>
            <a:ext cx="1784390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0-1 Year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499586" y="4041934"/>
            <a:ext cx="672643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risk period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9889569" y="2305764"/>
            <a:ext cx="175581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29%</a:t>
            </a:r>
            <a:endParaRPr lang="en-US" sz="28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926" y="1413629"/>
            <a:ext cx="2141339" cy="214133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875401" y="3733324"/>
            <a:ext cx="1784390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1-2 Years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404378" y="4041934"/>
            <a:ext cx="672643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 churn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2984778" y="5483543"/>
            <a:ext cx="175581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20%</a:t>
            </a:r>
            <a:endParaRPr lang="en-US" sz="28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135" y="4591407"/>
            <a:ext cx="2141339" cy="214133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970609" y="6911102"/>
            <a:ext cx="1784390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2-4 Years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499586" y="7219712"/>
            <a:ext cx="672643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Declining risk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9889569" y="5483543"/>
            <a:ext cx="175581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9%</a:t>
            </a:r>
            <a:endParaRPr lang="en-US" sz="28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926" y="4591407"/>
            <a:ext cx="2141339" cy="214133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75401" y="6911102"/>
            <a:ext cx="1784390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4+ Years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7404378" y="7219712"/>
            <a:ext cx="672643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 customers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99586" y="7608570"/>
            <a:ext cx="1363122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Early-stage customers are </a:t>
            </a:r>
            <a:r>
              <a:rPr lang="en-US" sz="11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5x more likely to churn</a:t>
            </a: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than long-term customers</a:t>
            </a:r>
            <a:endParaRPr lang="en-US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B0726C-9FFE-D440-577A-C3B9F1933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2500" y="7608570"/>
            <a:ext cx="2247900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494961"/>
            <a:ext cx="1777484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562945"/>
            <a:ext cx="150530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BILLING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011930"/>
            <a:ext cx="7367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Payment &amp; Pricing Patterns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2876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Monthly Charges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868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Churned: </a:t>
            </a:r>
            <a:r>
              <a:rPr lang="en-US" sz="1750" b="1" dirty="0">
                <a:solidFill>
                  <a:srgbClr val="E1E1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$74.32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358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Retained: $61.26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0027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monthly charges correlate with increased churn risk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287685"/>
            <a:ext cx="2969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Payment Method Risk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5868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1E1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Electronic check users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show significantly higher churn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4358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payment methods improve retention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CFEF50-6320-ACE8-EB5C-A7ED90E67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00" y="7677150"/>
            <a:ext cx="2247900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41013"/>
            <a:ext cx="1756053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08998"/>
            <a:ext cx="148387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IMPACT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57983"/>
            <a:ext cx="7845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Issues Drive Churn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120271"/>
            <a:ext cx="12357735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20271"/>
            <a:ext cx="10874693" cy="2834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321546" y="3120271"/>
            <a:ext cx="51506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88%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3687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Support Correlation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177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Churned customers raise 7x more technical tickets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022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Churned Customers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56035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Average: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1.15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technical tickets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022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Retained Customers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599521" y="56035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Average: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0.15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technical tickets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4256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link between service issues and customer attrition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036123-CEBE-F57C-124A-988ABAA62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760" y="7561303"/>
            <a:ext cx="2247900" cy="552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367</Words>
  <Application>Microsoft Office PowerPoint</Application>
  <PresentationFormat>Custom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</vt:lpstr>
      <vt:lpstr>Roboto Slab Light</vt:lpstr>
      <vt:lpstr>Arial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Abhishek Yadav</cp:lastModifiedBy>
  <cp:revision>2</cp:revision>
  <dcterms:created xsi:type="dcterms:W3CDTF">2026-01-04T18:44:56Z</dcterms:created>
  <dcterms:modified xsi:type="dcterms:W3CDTF">2026-01-04T18:52:42Z</dcterms:modified>
</cp:coreProperties>
</file>